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57" r:id="rId4"/>
    <p:sldId id="267" r:id="rId5"/>
    <p:sldId id="268" r:id="rId6"/>
    <p:sldId id="269" r:id="rId7"/>
    <p:sldId id="265" r:id="rId8"/>
    <p:sldId id="262" r:id="rId9"/>
    <p:sldId id="259" r:id="rId10"/>
    <p:sldId id="260"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62AF962-7603-4486-AF29-545D8E56F888}" type="datetimeFigureOut">
              <a:rPr lang="ru-RU" smtClean="0"/>
              <a:pPr/>
              <a:t>05.09.2014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C12CE2-E9D4-4B0A-9C8F-36FC35C7BDEE}" type="slidenum">
              <a:rPr lang="ru-RU" smtClean="0"/>
              <a:pPr/>
              <a:t>‹#›</a:t>
            </a:fld>
            <a:endParaRPr lang="ru-RU"/>
          </a:p>
        </p:txBody>
      </p:sp>
    </p:spTree>
    <p:extLst>
      <p:ext uri="{BB962C8B-B14F-4D97-AF65-F5344CB8AC3E}">
        <p14:creationId xmlns:p14="http://schemas.microsoft.com/office/powerpoint/2010/main" val="3038630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62AF962-7603-4486-AF29-545D8E56F888}" type="datetimeFigureOut">
              <a:rPr lang="ru-RU" smtClean="0"/>
              <a:pPr/>
              <a:t>05.09.2014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C12CE2-E9D4-4B0A-9C8F-36FC35C7BDEE}" type="slidenum">
              <a:rPr lang="ru-RU" smtClean="0"/>
              <a:pPr/>
              <a:t>‹#›</a:t>
            </a:fld>
            <a:endParaRPr lang="ru-RU"/>
          </a:p>
        </p:txBody>
      </p:sp>
    </p:spTree>
    <p:extLst>
      <p:ext uri="{BB962C8B-B14F-4D97-AF65-F5344CB8AC3E}">
        <p14:creationId xmlns:p14="http://schemas.microsoft.com/office/powerpoint/2010/main" val="188345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62AF962-7603-4486-AF29-545D8E56F888}" type="datetimeFigureOut">
              <a:rPr lang="ru-RU" smtClean="0"/>
              <a:pPr/>
              <a:t>05.09.2014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C12CE2-E9D4-4B0A-9C8F-36FC35C7BDEE}" type="slidenum">
              <a:rPr lang="ru-RU" smtClean="0"/>
              <a:pPr/>
              <a:t>‹#›</a:t>
            </a:fld>
            <a:endParaRPr lang="ru-RU"/>
          </a:p>
        </p:txBody>
      </p:sp>
    </p:spTree>
    <p:extLst>
      <p:ext uri="{BB962C8B-B14F-4D97-AF65-F5344CB8AC3E}">
        <p14:creationId xmlns:p14="http://schemas.microsoft.com/office/powerpoint/2010/main" val="3708664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tx1">
              <a:alpha val="4000"/>
            </a:schemeClr>
          </a:solidFill>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62AF962-7603-4486-AF29-545D8E56F888}" type="datetimeFigureOut">
              <a:rPr lang="ru-RU" smtClean="0"/>
              <a:pPr/>
              <a:t>05.09.2014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C12CE2-E9D4-4B0A-9C8F-36FC35C7BDEE}" type="slidenum">
              <a:rPr lang="ru-RU" smtClean="0"/>
              <a:pPr/>
              <a:t>‹#›</a:t>
            </a:fld>
            <a:endParaRPr lang="ru-RU"/>
          </a:p>
        </p:txBody>
      </p:sp>
    </p:spTree>
    <p:extLst>
      <p:ext uri="{BB962C8B-B14F-4D97-AF65-F5344CB8AC3E}">
        <p14:creationId xmlns:p14="http://schemas.microsoft.com/office/powerpoint/2010/main" val="2287940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62AF962-7603-4486-AF29-545D8E56F888}" type="datetimeFigureOut">
              <a:rPr lang="ru-RU" smtClean="0"/>
              <a:pPr/>
              <a:t>05.09.2014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C12CE2-E9D4-4B0A-9C8F-36FC35C7BDEE}" type="slidenum">
              <a:rPr lang="ru-RU" smtClean="0"/>
              <a:pPr/>
              <a:t>‹#›</a:t>
            </a:fld>
            <a:endParaRPr lang="ru-RU"/>
          </a:p>
        </p:txBody>
      </p:sp>
    </p:spTree>
    <p:extLst>
      <p:ext uri="{BB962C8B-B14F-4D97-AF65-F5344CB8AC3E}">
        <p14:creationId xmlns:p14="http://schemas.microsoft.com/office/powerpoint/2010/main" val="2844183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62AF962-7603-4486-AF29-545D8E56F888}" type="datetimeFigureOut">
              <a:rPr lang="ru-RU" smtClean="0"/>
              <a:pPr/>
              <a:t>05.09.2014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BC12CE2-E9D4-4B0A-9C8F-36FC35C7BDEE}" type="slidenum">
              <a:rPr lang="ru-RU" smtClean="0"/>
              <a:pPr/>
              <a:t>‹#›</a:t>
            </a:fld>
            <a:endParaRPr lang="ru-RU"/>
          </a:p>
        </p:txBody>
      </p:sp>
    </p:spTree>
    <p:extLst>
      <p:ext uri="{BB962C8B-B14F-4D97-AF65-F5344CB8AC3E}">
        <p14:creationId xmlns:p14="http://schemas.microsoft.com/office/powerpoint/2010/main" val="4104088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62AF962-7603-4486-AF29-545D8E56F888}" type="datetimeFigureOut">
              <a:rPr lang="ru-RU" smtClean="0"/>
              <a:pPr/>
              <a:t>05.09.2014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BC12CE2-E9D4-4B0A-9C8F-36FC35C7BDEE}" type="slidenum">
              <a:rPr lang="ru-RU" smtClean="0"/>
              <a:pPr/>
              <a:t>‹#›</a:t>
            </a:fld>
            <a:endParaRPr lang="ru-RU"/>
          </a:p>
        </p:txBody>
      </p:sp>
    </p:spTree>
    <p:extLst>
      <p:ext uri="{BB962C8B-B14F-4D97-AF65-F5344CB8AC3E}">
        <p14:creationId xmlns:p14="http://schemas.microsoft.com/office/powerpoint/2010/main" val="2940677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62AF962-7603-4486-AF29-545D8E56F888}" type="datetimeFigureOut">
              <a:rPr lang="ru-RU" smtClean="0"/>
              <a:pPr/>
              <a:t>05.09.2014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BC12CE2-E9D4-4B0A-9C8F-36FC35C7BDEE}" type="slidenum">
              <a:rPr lang="ru-RU" smtClean="0"/>
              <a:pPr/>
              <a:t>‹#›</a:t>
            </a:fld>
            <a:endParaRPr lang="ru-RU"/>
          </a:p>
        </p:txBody>
      </p:sp>
    </p:spTree>
    <p:extLst>
      <p:ext uri="{BB962C8B-B14F-4D97-AF65-F5344CB8AC3E}">
        <p14:creationId xmlns:p14="http://schemas.microsoft.com/office/powerpoint/2010/main" val="2169015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62AF962-7603-4486-AF29-545D8E56F888}" type="datetimeFigureOut">
              <a:rPr lang="ru-RU" smtClean="0"/>
              <a:pPr/>
              <a:t>05.09.2014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BC12CE2-E9D4-4B0A-9C8F-36FC35C7BDEE}" type="slidenum">
              <a:rPr lang="ru-RU" smtClean="0"/>
              <a:pPr/>
              <a:t>‹#›</a:t>
            </a:fld>
            <a:endParaRPr lang="ru-RU"/>
          </a:p>
        </p:txBody>
      </p:sp>
    </p:spTree>
    <p:extLst>
      <p:ext uri="{BB962C8B-B14F-4D97-AF65-F5344CB8AC3E}">
        <p14:creationId xmlns:p14="http://schemas.microsoft.com/office/powerpoint/2010/main" val="835108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2AF962-7603-4486-AF29-545D8E56F888}" type="datetimeFigureOut">
              <a:rPr lang="ru-RU" smtClean="0"/>
              <a:pPr/>
              <a:t>05.09.2014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BC12CE2-E9D4-4B0A-9C8F-36FC35C7BDEE}" type="slidenum">
              <a:rPr lang="ru-RU" smtClean="0"/>
              <a:pPr/>
              <a:t>‹#›</a:t>
            </a:fld>
            <a:endParaRPr lang="ru-RU"/>
          </a:p>
        </p:txBody>
      </p:sp>
    </p:spTree>
    <p:extLst>
      <p:ext uri="{BB962C8B-B14F-4D97-AF65-F5344CB8AC3E}">
        <p14:creationId xmlns:p14="http://schemas.microsoft.com/office/powerpoint/2010/main" val="2308797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62AF962-7603-4486-AF29-545D8E56F888}" type="datetimeFigureOut">
              <a:rPr lang="ru-RU" smtClean="0"/>
              <a:pPr/>
              <a:t>05.09.2014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BC12CE2-E9D4-4B0A-9C8F-36FC35C7BDEE}" type="slidenum">
              <a:rPr lang="ru-RU" smtClean="0"/>
              <a:pPr/>
              <a:t>‹#›</a:t>
            </a:fld>
            <a:endParaRPr lang="ru-RU"/>
          </a:p>
        </p:txBody>
      </p:sp>
    </p:spTree>
    <p:extLst>
      <p:ext uri="{BB962C8B-B14F-4D97-AF65-F5344CB8AC3E}">
        <p14:creationId xmlns:p14="http://schemas.microsoft.com/office/powerpoint/2010/main" val="1757996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2AF962-7603-4486-AF29-545D8E56F888}" type="datetimeFigureOut">
              <a:rPr lang="ru-RU" smtClean="0"/>
              <a:pPr/>
              <a:t>05.09.2014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C12CE2-E9D4-4B0A-9C8F-36FC35C7BDEE}" type="slidenum">
              <a:rPr lang="ru-RU" smtClean="0"/>
              <a:pPr/>
              <a:t>‹#›</a:t>
            </a:fld>
            <a:endParaRPr lang="ru-RU"/>
          </a:p>
        </p:txBody>
      </p:sp>
    </p:spTree>
    <p:extLst>
      <p:ext uri="{BB962C8B-B14F-4D97-AF65-F5344CB8AC3E}">
        <p14:creationId xmlns:p14="http://schemas.microsoft.com/office/powerpoint/2010/main" val="1704442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275856" y="1268760"/>
            <a:ext cx="5608712" cy="3960440"/>
          </a:xfrm>
        </p:spPr>
        <p:txBody>
          <a:bodyPr>
            <a:normAutofit/>
          </a:bodyPr>
          <a:lstStyle/>
          <a:p>
            <a:endParaRPr lang="ru-RU" sz="3600" b="1" i="1" dirty="0" smtClean="0">
              <a:latin typeface="Times New Roman" pitchFamily="18" charset="0"/>
              <a:cs typeface="Times New Roman" pitchFamily="18" charset="0"/>
            </a:endParaRPr>
          </a:p>
          <a:p>
            <a:r>
              <a:rPr lang="ru-RU" sz="3600" b="1" i="1" dirty="0" smtClean="0">
                <a:solidFill>
                  <a:schemeClr val="tx1"/>
                </a:solidFill>
                <a:latin typeface="Times New Roman" pitchFamily="18" charset="0"/>
                <a:cs typeface="Times New Roman" pitchFamily="18" charset="0"/>
              </a:rPr>
              <a:t>С </a:t>
            </a:r>
            <a:r>
              <a:rPr lang="ru-RU" sz="3600" b="1" i="1" dirty="0">
                <a:solidFill>
                  <a:schemeClr val="tx1"/>
                </a:solidFill>
                <a:latin typeface="Times New Roman" pitchFamily="18" charset="0"/>
                <a:cs typeface="Times New Roman" pitchFamily="18" charset="0"/>
              </a:rPr>
              <a:t>1 сентября 2014 года каждый школьник должен будет сдавать нормы ГТО</a:t>
            </a:r>
          </a:p>
        </p:txBody>
      </p:sp>
    </p:spTree>
    <p:extLst>
      <p:ext uri="{BB962C8B-B14F-4D97-AF65-F5344CB8AC3E}">
        <p14:creationId xmlns:p14="http://schemas.microsoft.com/office/powerpoint/2010/main" val="30823210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71800" y="260648"/>
            <a:ext cx="6120680" cy="6264696"/>
          </a:xfrm>
        </p:spPr>
        <p:txBody>
          <a:bodyPr>
            <a:normAutofit/>
          </a:bodyPr>
          <a:lstStyle/>
          <a:p>
            <a:pPr marL="0" indent="0">
              <a:buNone/>
            </a:pPr>
            <a:r>
              <a:rPr lang="ru-RU" dirty="0"/>
              <a:t>Представителям каждой группы предъявят свои нормативы по выполнению тех или иных спортивных упражнений. При этом новый комплекс подразумевает в основном все те же виды спорта, которые практиковались в рамках советского ГТО: бег, прыжки в длину, подтягивания, плавание, бег на лыжах, стрельбу, турпоход</a:t>
            </a:r>
            <a:r>
              <a:rPr lang="ru-RU" dirty="0" smtClean="0"/>
              <a:t>.</a:t>
            </a:r>
            <a:endParaRPr lang="ru-RU" dirty="0"/>
          </a:p>
        </p:txBody>
      </p:sp>
    </p:spTree>
    <p:extLst>
      <p:ext uri="{BB962C8B-B14F-4D97-AF65-F5344CB8AC3E}">
        <p14:creationId xmlns:p14="http://schemas.microsoft.com/office/powerpoint/2010/main" val="32274116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9504" y="188640"/>
            <a:ext cx="4007296" cy="6264696"/>
          </a:xfrm>
        </p:spPr>
        <p:txBody>
          <a:bodyPr>
            <a:normAutofit fontScale="77500" lnSpcReduction="20000"/>
          </a:bodyPr>
          <a:lstStyle/>
          <a:p>
            <a:pPr marL="0" indent="0">
              <a:buNone/>
            </a:pPr>
            <a:r>
              <a:rPr lang="ru-RU" dirty="0"/>
              <a:t>Президент России Владимир Путин 24 марта подписал указ о введении в действие физкультурного комплекса «Готов к труду и обороне» (ГТО) </a:t>
            </a:r>
          </a:p>
          <a:p>
            <a:pPr marL="0" indent="0">
              <a:buNone/>
            </a:pPr>
            <a:r>
              <a:rPr lang="ru-RU" dirty="0"/>
              <a:t>«Ввести в действие с 1 сентября 2014 году в Российской Федерации Всероссийский физкультурно-спортивный комплекс «Готов к труду и обороне» (ГТО) — программную и нормативную основу физического воспитания населения», — говорится в указе.</a:t>
            </a:r>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69" y="836712"/>
            <a:ext cx="4533706" cy="3629687"/>
          </a:xfrm>
          <a:prstGeom prst="rect">
            <a:avLst/>
          </a:prstGeom>
          <a:ln>
            <a:noFill/>
          </a:ln>
          <a:effectLst>
            <a:softEdge rad="112500"/>
          </a:effectLst>
        </p:spPr>
      </p:pic>
    </p:spTree>
    <p:extLst>
      <p:ext uri="{BB962C8B-B14F-4D97-AF65-F5344CB8AC3E}">
        <p14:creationId xmlns:p14="http://schemas.microsoft.com/office/powerpoint/2010/main" val="22842531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79712" y="260648"/>
            <a:ext cx="6984776" cy="6408712"/>
          </a:xfrm>
        </p:spPr>
        <p:txBody>
          <a:bodyPr>
            <a:normAutofit lnSpcReduction="10000"/>
          </a:bodyPr>
          <a:lstStyle/>
          <a:p>
            <a:r>
              <a:rPr lang="ru-RU" dirty="0" smtClean="0"/>
              <a:t>C первого сентября в 12 регионах начнется внедрение Всероссийского физкультурно-спортивного комплекса «Готов к труду и обороне». Старшее поколение помнит эту оздоровительную систему, которой были охвачены все слои советского общества.</a:t>
            </a:r>
          </a:p>
          <a:p>
            <a:r>
              <a:rPr lang="ru-RU" dirty="0" smtClean="0"/>
              <a:t>По задумке чиновников  этот физкультурный проект со временем также будет распространен на все население. А его апробацию в этом году  начнут со   средних общеобразовательных школ.</a:t>
            </a:r>
          </a:p>
          <a:p>
            <a:pPr marL="0" indent="0">
              <a:buNone/>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692696"/>
            <a:ext cx="2000250" cy="1495425"/>
          </a:xfrm>
          <a:prstGeom prst="rect">
            <a:avLst/>
          </a:prstGeom>
          <a:ln>
            <a:noFill/>
          </a:ln>
          <a:effectLst>
            <a:softEdge rad="11250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517" y="5013176"/>
            <a:ext cx="2304256" cy="1728192"/>
          </a:xfrm>
          <a:prstGeom prst="rect">
            <a:avLst/>
          </a:prstGeom>
          <a:ln>
            <a:noFill/>
          </a:ln>
          <a:effectLst>
            <a:softEdge rad="112500"/>
          </a:effectLst>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32" y="3075270"/>
            <a:ext cx="2139638" cy="1427540"/>
          </a:xfrm>
          <a:prstGeom prst="rect">
            <a:avLst/>
          </a:prstGeom>
          <a:ln>
            <a:noFill/>
          </a:ln>
          <a:effectLst>
            <a:softEdge rad="112500"/>
          </a:effectLst>
        </p:spPr>
      </p:pic>
    </p:spTree>
    <p:extLst>
      <p:ext uri="{BB962C8B-B14F-4D97-AF65-F5344CB8AC3E}">
        <p14:creationId xmlns:p14="http://schemas.microsoft.com/office/powerpoint/2010/main" val="5489356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3134042"/>
            <a:ext cx="8496944" cy="3319294"/>
          </a:xfrm>
        </p:spPr>
        <p:txBody>
          <a:bodyPr>
            <a:normAutofit fontScale="77500" lnSpcReduction="20000"/>
          </a:bodyPr>
          <a:lstStyle/>
          <a:p>
            <a:pPr marL="0" indent="0">
              <a:buNone/>
            </a:pPr>
            <a:r>
              <a:rPr lang="ru-RU" dirty="0"/>
              <a:t>Выступая на совещании по развитию системы физвоспитания детей, президент Владимир Путин  высказал критические замечания относительно положения дел с физическим воспитанием детей в России. Массовый спорт по-прежнему недоступен детям, и в этом наша страна сильно уступает многим странам. "Физкультура проигрывает в конкуренции за досуг детей и подростков, уступая место телевизору, компьютеру и так называемому сидячему образу жизни", - подчеркнул </a:t>
            </a:r>
            <a:r>
              <a:rPr lang="ru-RU" dirty="0" err="1"/>
              <a:t>В.Путин</a:t>
            </a:r>
            <a:r>
              <a:rPr lang="ru-RU" dirty="0"/>
              <a:t>.</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54" y="0"/>
            <a:ext cx="4367138" cy="3134042"/>
          </a:xfrm>
          <a:prstGeom prst="rect">
            <a:avLst/>
          </a:prstGeom>
          <a:ln>
            <a:noFill/>
          </a:ln>
          <a:effectLst>
            <a:softEdge rad="112500"/>
          </a:effectLst>
        </p:spPr>
      </p:pic>
    </p:spTree>
    <p:extLst>
      <p:ext uri="{BB962C8B-B14F-4D97-AF65-F5344CB8AC3E}">
        <p14:creationId xmlns:p14="http://schemas.microsoft.com/office/powerpoint/2010/main" val="42034398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51920" y="260648"/>
            <a:ext cx="5040560" cy="6264696"/>
          </a:xfrm>
        </p:spPr>
        <p:txBody>
          <a:bodyPr>
            <a:normAutofit fontScale="77500" lnSpcReduction="20000"/>
          </a:bodyPr>
          <a:lstStyle/>
          <a:p>
            <a:r>
              <a:rPr lang="ru-RU" dirty="0"/>
              <a:t>Путин потребовал также, чтобы школьные уроки физкультуры посещали все дети, даже если у некоторых из них есть ограничения по здоровью. "У нас не должно быть детей, которые, как говорится, отсиживаются на скамейке во время уроков физкультуры. Заниматься должны все без исключения. Конечно, есть дети с ограничениями по здоровью, но нужно не освобождать их от занятий вообще, а разрабатывать специальные программы, привлекать для этого специалистов", - заявил он</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3834808"/>
            <a:ext cx="4142705" cy="2736304"/>
          </a:xfrm>
          <a:prstGeom prst="rect">
            <a:avLst/>
          </a:prstGeom>
          <a:ln>
            <a:noFill/>
          </a:ln>
          <a:effectLst>
            <a:softEdge rad="112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5976"/>
            <a:ext cx="4235499" cy="3168352"/>
          </a:xfrm>
          <a:prstGeom prst="rect">
            <a:avLst/>
          </a:prstGeom>
          <a:ln>
            <a:noFill/>
          </a:ln>
          <a:effectLst>
            <a:softEdge rad="112500"/>
          </a:effectLst>
        </p:spPr>
      </p:pic>
    </p:spTree>
    <p:extLst>
      <p:ext uri="{BB962C8B-B14F-4D97-AF65-F5344CB8AC3E}">
        <p14:creationId xmlns:p14="http://schemas.microsoft.com/office/powerpoint/2010/main" val="36236597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0" y="116632"/>
            <a:ext cx="4114800" cy="6264696"/>
          </a:xfrm>
        </p:spPr>
        <p:txBody>
          <a:bodyPr>
            <a:normAutofit fontScale="92500" lnSpcReduction="10000"/>
          </a:bodyPr>
          <a:lstStyle/>
          <a:p>
            <a:pPr marL="0" indent="0">
              <a:buNone/>
            </a:pPr>
            <a:r>
              <a:rPr lang="ru-RU" dirty="0"/>
              <a:t>На открытии после реконструкции парка имени Горького президент Татарстана Рустам </a:t>
            </a:r>
            <a:r>
              <a:rPr lang="ru-RU" dirty="0" err="1"/>
              <a:t>Минниханов</a:t>
            </a:r>
            <a:r>
              <a:rPr lang="ru-RU" dirty="0"/>
              <a:t> дал старт он сдал нормы ГТО (отжался 25 раз и произвел стрельбы из учебного </a:t>
            </a:r>
            <a:r>
              <a:rPr lang="ru-RU" dirty="0" smtClean="0"/>
              <a:t>оружия).Вслед </a:t>
            </a:r>
            <a:r>
              <a:rPr lang="ru-RU" dirty="0"/>
              <a:t>за </a:t>
            </a:r>
            <a:r>
              <a:rPr lang="ru-RU" dirty="0" err="1"/>
              <a:t>Миннихановым</a:t>
            </a:r>
            <a:r>
              <a:rPr lang="ru-RU" dirty="0"/>
              <a:t> во </a:t>
            </a:r>
            <a:r>
              <a:rPr lang="ru-RU" dirty="0" err="1"/>
              <a:t>флешмобе</a:t>
            </a:r>
            <a:r>
              <a:rPr lang="ru-RU" dirty="0"/>
              <a:t> принял участие мэр Казани </a:t>
            </a:r>
            <a:r>
              <a:rPr lang="ru-RU" dirty="0" err="1"/>
              <a:t>Ильсур</a:t>
            </a:r>
            <a:r>
              <a:rPr lang="ru-RU" dirty="0"/>
              <a:t> </a:t>
            </a:r>
            <a:r>
              <a:rPr lang="ru-RU" dirty="0" err="1"/>
              <a:t>Метшин</a:t>
            </a:r>
            <a:r>
              <a:rPr lang="ru-RU" dirty="0"/>
              <a:t>.</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14" y="0"/>
            <a:ext cx="3832626" cy="3693787"/>
          </a:xfrm>
          <a:prstGeom prst="rect">
            <a:avLst/>
          </a:prstGeom>
          <a:ln>
            <a:noFill/>
          </a:ln>
          <a:effectLst>
            <a:softEdge rad="112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29000"/>
            <a:ext cx="3779912" cy="3503808"/>
          </a:xfrm>
          <a:prstGeom prst="rect">
            <a:avLst/>
          </a:prstGeom>
          <a:ln>
            <a:noFill/>
          </a:ln>
          <a:effectLst>
            <a:softEdge rad="112500"/>
          </a:effectLst>
        </p:spPr>
      </p:pic>
    </p:spTree>
    <p:extLst>
      <p:ext uri="{BB962C8B-B14F-4D97-AF65-F5344CB8AC3E}">
        <p14:creationId xmlns:p14="http://schemas.microsoft.com/office/powerpoint/2010/main" val="2007249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563888" y="116632"/>
            <a:ext cx="5122912" cy="6741368"/>
          </a:xfrm>
        </p:spPr>
        <p:txBody>
          <a:bodyPr>
            <a:normAutofit fontScale="62500" lnSpcReduction="20000"/>
          </a:bodyPr>
          <a:lstStyle/>
          <a:p>
            <a:endParaRPr lang="ru-RU" dirty="0"/>
          </a:p>
          <a:p>
            <a:r>
              <a:rPr lang="ru-RU" dirty="0"/>
              <a:t>Уже в этом учебном году в  российские школы внедрят нормативы ГТО, а в конце учебного года (в апреле-мае) в восьми регионах проведут апробацию механизма учета нормативов ГТО при промежуточной аттестации учащихся по физкультуре.</a:t>
            </a:r>
          </a:p>
          <a:p>
            <a:r>
              <a:rPr lang="ru-RU" dirty="0"/>
              <a:t>В сентябре 2014 года  школы получат подробные методические указания по учету результатов сдачи школьниками комплекса ГТО при переводе в следующие классы и при  выставлении итоговых отметок за учебный год.</a:t>
            </a:r>
          </a:p>
          <a:p>
            <a:r>
              <a:rPr lang="ru-RU" dirty="0"/>
              <a:t>Кроме того, глава ведомства заявил, что физкультурой в школе должны заниматься все без исключения ученики, а такого понятие как «освобожден от уроков физкультуры» вообще быть не должно. «Каждый должен заниматься физкультурой в соответствии со своим уровнем возможностей здоровья" - отметил министр.</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260648"/>
            <a:ext cx="3810000" cy="2619375"/>
          </a:xfrm>
          <a:prstGeom prst="rect">
            <a:avLst/>
          </a:prstGeom>
          <a:ln>
            <a:noFill/>
          </a:ln>
          <a:effectLst>
            <a:softEdge rad="112500"/>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3235797"/>
            <a:ext cx="3810000" cy="2857499"/>
          </a:xfrm>
          <a:prstGeom prst="rect">
            <a:avLst/>
          </a:prstGeom>
          <a:ln>
            <a:noFill/>
          </a:ln>
          <a:effectLst>
            <a:softEdge rad="112500"/>
          </a:effectLst>
        </p:spPr>
      </p:pic>
    </p:spTree>
    <p:extLst>
      <p:ext uri="{BB962C8B-B14F-4D97-AF65-F5344CB8AC3E}">
        <p14:creationId xmlns:p14="http://schemas.microsoft.com/office/powerpoint/2010/main" val="1495556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61" y="0"/>
            <a:ext cx="4096968" cy="2942988"/>
          </a:xfrm>
          <a:prstGeom prst="rect">
            <a:avLst/>
          </a:prstGeom>
          <a:ln>
            <a:noFill/>
          </a:ln>
          <a:effectLst>
            <a:softEdge rad="112500"/>
          </a:effectLst>
        </p:spPr>
      </p:pic>
      <p:sp>
        <p:nvSpPr>
          <p:cNvPr id="5" name="Прямоугольник 4"/>
          <p:cNvSpPr/>
          <p:nvPr/>
        </p:nvSpPr>
        <p:spPr>
          <a:xfrm>
            <a:off x="3850191" y="3284984"/>
            <a:ext cx="5293809" cy="3477875"/>
          </a:xfrm>
          <a:prstGeom prst="rect">
            <a:avLst/>
          </a:prstGeom>
        </p:spPr>
        <p:txBody>
          <a:bodyPr wrap="square">
            <a:spAutoFit/>
          </a:bodyPr>
          <a:lstStyle/>
          <a:p>
            <a:r>
              <a:rPr lang="ru-RU" sz="2000" dirty="0"/>
              <a:t>"Начиная с 2015 года, результаты спортивных достижений школьников, в том числе результаты сдачи комплекса ГТО, будут учитываться при поступлении в высшие учебные заведения в дополнение к ЕГЭ. Считаю, что это даст дальнейший импульс развитию массового школьного и студенческого спорта", — сказал  министр образования Дмитрий Ливанов   в ходе заседания совета при президенте по развитию физкультуры и спорта.</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6" y="2819067"/>
            <a:ext cx="3672408" cy="4058468"/>
          </a:xfrm>
          <a:prstGeom prst="rect">
            <a:avLst/>
          </a:prstGeom>
          <a:ln>
            <a:noFill/>
          </a:ln>
          <a:effectLst>
            <a:softEdge rad="112500"/>
          </a:effectLst>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3968" y="0"/>
            <a:ext cx="4235979" cy="317205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
            <a:ext cx="9144000" cy="6858001"/>
          </a:xfrm>
          <a:prstGeom prst="rect">
            <a:avLst/>
          </a:prstGeom>
          <a:ln>
            <a:noFill/>
          </a:ln>
          <a:effectLst>
            <a:softEdge rad="112500"/>
          </a:effectLst>
        </p:spPr>
      </p:pic>
    </p:spTree>
    <p:extLst>
      <p:ext uri="{BB962C8B-B14F-4D97-AF65-F5344CB8AC3E}">
        <p14:creationId xmlns:p14="http://schemas.microsoft.com/office/powerpoint/2010/main" val="2564804081"/>
      </p:ext>
    </p:extLst>
  </p:cSld>
  <p:clrMapOvr>
    <a:masterClrMapping/>
  </p:clrMapOvr>
  <p:timing>
    <p:tnLst>
      <p:par>
        <p:cTn id="1" dur="indefinite" restart="never" nodeType="tmRoot"/>
      </p:par>
    </p:tnLst>
  </p:timing>
</p:sld>
</file>

<file path=ppt/theme/theme1.xml><?xml version="1.0" encoding="utf-8"?>
<a:theme xmlns:a="http://schemas.openxmlformats.org/drawingml/2006/main" name="shablon25">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shablon25</Template>
  <TotalTime>170</TotalTime>
  <Words>533</Words>
  <Application>Microsoft Office PowerPoint</Application>
  <PresentationFormat>Экран (4:3)</PresentationFormat>
  <Paragraphs>15</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shablon25</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UralSOFT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Айгуль</dc:creator>
  <cp:lastModifiedBy>Ильгиза</cp:lastModifiedBy>
  <cp:revision>12</cp:revision>
  <dcterms:created xsi:type="dcterms:W3CDTF">2014-09-04T16:03:44Z</dcterms:created>
  <dcterms:modified xsi:type="dcterms:W3CDTF">2014-09-05T13:46:26Z</dcterms:modified>
</cp:coreProperties>
</file>